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y="5143500" cx="9144000"/>
  <p:notesSz cx="6858000" cy="9144000"/>
  <p:embeddedFontLst>
    <p:embeddedFont>
      <p:font typeface="Bitter"/>
      <p:regular r:id="rId36"/>
      <p:bold r:id="rId37"/>
      <p:italic r:id="rId38"/>
      <p:boldItalic r:id="rId39"/>
    </p:embeddedFont>
    <p:embeddedFont>
      <p:font typeface="Helvetica Neue"/>
      <p:regular r:id="rId40"/>
      <p:bold r:id="rId41"/>
      <p:italic r:id="rId42"/>
      <p:boldItalic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HelveticaNeue-regular.fntdata"/><Relationship Id="rId20" Type="http://schemas.openxmlformats.org/officeDocument/2006/relationships/slide" Target="slides/slide15.xml"/><Relationship Id="rId42" Type="http://schemas.openxmlformats.org/officeDocument/2006/relationships/font" Target="fonts/HelveticaNeue-italic.fntdata"/><Relationship Id="rId41" Type="http://schemas.openxmlformats.org/officeDocument/2006/relationships/font" Target="fonts/HelveticaNeue-bold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43" Type="http://schemas.openxmlformats.org/officeDocument/2006/relationships/font" Target="fonts/HelveticaNeue-boldItalic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Bitter-bold.fntdata"/><Relationship Id="rId14" Type="http://schemas.openxmlformats.org/officeDocument/2006/relationships/slide" Target="slides/slide9.xml"/><Relationship Id="rId36" Type="http://schemas.openxmlformats.org/officeDocument/2006/relationships/font" Target="fonts/Bitter-regular.fntdata"/><Relationship Id="rId17" Type="http://schemas.openxmlformats.org/officeDocument/2006/relationships/slide" Target="slides/slide12.xml"/><Relationship Id="rId39" Type="http://schemas.openxmlformats.org/officeDocument/2006/relationships/font" Target="fonts/Bitter-boldItalic.fntdata"/><Relationship Id="rId16" Type="http://schemas.openxmlformats.org/officeDocument/2006/relationships/slide" Target="slides/slide11.xml"/><Relationship Id="rId38" Type="http://schemas.openxmlformats.org/officeDocument/2006/relationships/font" Target="fonts/Bitter-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bc3245c822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gbc3245c822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bc3245c822_0_4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gbc3245c822_0_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bc3245c822_0_3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gbc3245c822_0_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bc3245c822_0_4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gbc3245c822_0_4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bc3245c822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bc3245c822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bc3245c822_0_5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gbc3245c822_0_5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bc3245c822_0_6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gbc3245c822_0_6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bc3245c822_0_2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gbc3245c822_0_2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bc3245c822_0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bc3245c822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bc3245c822_0_7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Moving about in space — sensory differences</a:t>
            </a:r>
            <a:endParaRPr/>
          </a:p>
        </p:txBody>
      </p:sp>
      <p:sp>
        <p:nvSpPr>
          <p:cNvPr id="158" name="Google Shape;158;gbc3245c822_0_7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bc3245c822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bc3245c822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bc3245c822_0_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gbc3245c822_0_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bc3245c822_0_8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Mobility and independence redefined</a:t>
            </a:r>
            <a:endParaRPr/>
          </a:p>
        </p:txBody>
      </p:sp>
      <p:sp>
        <p:nvSpPr>
          <p:cNvPr id="168" name="Google Shape;168;gbc3245c822_0_8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bc3245c822_0_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bc3245c822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bc3245c822_0_1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bc3245c822_0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bc3245c822_0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bc3245c822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bc3245c822_0_1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bc3245c822_0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bc3245c822_0_2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bc3245c822_0_2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bc3245c822_0_9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gbc3245c822_0_9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bc3245c822_0_2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bc3245c822_0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bc3245c822_0_10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gbc3245c822_0_10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bc3245c822_0_10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gbc3245c822_0_10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bc3245c822_0_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gbc3245c822_0_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bc3245c822_0_1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gbc3245c822_0_1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bc3245c822_0_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gbc3245c822_0_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c3245c822_0_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gbc3245c822_0_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bc3245c822_0_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gbc3245c822_0_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bc3245c822_0_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gbc3245c822_0_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bc3245c822_0_3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gbc3245c822_0_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bc3245c822_0_10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gbc3245c822_0_10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_ONLY">
  <p:cSld name="TITLE_AND_BODY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idx="1" type="body"/>
          </p:nvPr>
        </p:nvSpPr>
        <p:spPr>
          <a:xfrm>
            <a:off x="311699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None/>
              <a:defRPr/>
            </a:lvl1pPr>
          </a:lstStyle>
          <a:p/>
        </p:txBody>
      </p:sp>
      <p:sp>
        <p:nvSpPr>
          <p:cNvPr id="52" name="Google Shape;52;p13"/>
          <p:cNvSpPr txBox="1"/>
          <p:nvPr>
            <p:ph idx="12" type="sldNum"/>
          </p:nvPr>
        </p:nvSpPr>
        <p:spPr>
          <a:xfrm>
            <a:off x="8684345" y="4700819"/>
            <a:ext cx="336900" cy="3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rm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tement">
  <p:cSld name="Statement">
    <p:bg>
      <p:bgPr>
        <a:solidFill>
          <a:srgbClr val="000000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/>
          <p:nvPr>
            <p:ph idx="1" type="body"/>
          </p:nvPr>
        </p:nvSpPr>
        <p:spPr>
          <a:xfrm>
            <a:off x="452437" y="1845316"/>
            <a:ext cx="8239200" cy="145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rmAutofit/>
          </a:bodyPr>
          <a:lstStyle>
            <a:lvl1pPr indent="-228600" lvl="0" marL="4572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"/>
              <a:buNone/>
              <a:defRPr sz="4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"/>
              <a:buNone/>
              <a:defRPr sz="4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"/>
              <a:buNone/>
              <a:defRPr sz="4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"/>
              <a:buNone/>
              <a:defRPr sz="4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"/>
              <a:buNone/>
              <a:defRPr sz="4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55" name="Google Shape;55;p14"/>
          <p:cNvSpPr txBox="1"/>
          <p:nvPr>
            <p:ph idx="12" type="sldNum"/>
          </p:nvPr>
        </p:nvSpPr>
        <p:spPr>
          <a:xfrm>
            <a:off x="4501889" y="4918849"/>
            <a:ext cx="135600" cy="1269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norm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Helvetica Neue"/>
              <a:buNone/>
              <a:defRPr sz="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Helvetica Neue"/>
              <a:buNone/>
              <a:defRPr sz="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Helvetica Neue"/>
              <a:buNone/>
              <a:defRPr sz="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Helvetica Neue"/>
              <a:buNone/>
              <a:defRPr sz="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Helvetica Neue"/>
              <a:buNone/>
              <a:defRPr sz="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Helvetica Neue"/>
              <a:buNone/>
              <a:defRPr sz="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Helvetica Neue"/>
              <a:buNone/>
              <a:defRPr sz="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Helvetica Neue"/>
              <a:buNone/>
              <a:defRPr sz="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Helvetica Neue"/>
              <a:buNone/>
              <a:defRPr sz="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">
    <p:bg>
      <p:bgPr>
        <a:solidFill>
          <a:srgbClr val="000000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5"/>
          <p:cNvSpPr txBox="1"/>
          <p:nvPr>
            <p:ph idx="12" type="sldNum"/>
          </p:nvPr>
        </p:nvSpPr>
        <p:spPr>
          <a:xfrm>
            <a:off x="6553200" y="4808266"/>
            <a:ext cx="208500" cy="19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solidFill>
                  <a:srgbClr val="FFFFFF"/>
                </a:solidFill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solidFill>
                  <a:srgbClr val="FFFFFF"/>
                </a:solidFill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solidFill>
                  <a:srgbClr val="FFFFFF"/>
                </a:solidFill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solidFill>
                  <a:srgbClr val="FFFFFF"/>
                </a:solidFill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solidFill>
                  <a:srgbClr val="FFFFFF"/>
                </a:solidFill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solidFill>
                  <a:srgbClr val="FFFFFF"/>
                </a:solidFill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solidFill>
                  <a:srgbClr val="FFFFFF"/>
                </a:solidFill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solidFill>
                  <a:srgbClr val="FFFFFF"/>
                </a:solidFill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solidFill>
                  <a:srgbClr val="FFFFFF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Relationship Id="rId4" Type="http://schemas.openxmlformats.org/officeDocument/2006/relationships/image" Target="../media/image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Relationship Id="rId4" Type="http://schemas.openxmlformats.org/officeDocument/2006/relationships/image" Target="../media/image17.png"/><Relationship Id="rId5" Type="http://schemas.openxmlformats.org/officeDocument/2006/relationships/image" Target="../media/image23.png"/><Relationship Id="rId6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Relationship Id="rId4" Type="http://schemas.openxmlformats.org/officeDocument/2006/relationships/image" Target="../media/image6.jpg"/><Relationship Id="rId5" Type="http://schemas.openxmlformats.org/officeDocument/2006/relationships/image" Target="../media/image10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4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1.jpg"/><Relationship Id="rId4" Type="http://schemas.openxmlformats.org/officeDocument/2006/relationships/image" Target="../media/image19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2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6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11.jpg"/><Relationship Id="rId5" Type="http://schemas.openxmlformats.org/officeDocument/2006/relationships/image" Target="../media/image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Relationship Id="rId4" Type="http://schemas.openxmlformats.org/officeDocument/2006/relationships/image" Target="../media/image4.jpg"/><Relationship Id="rId5" Type="http://schemas.openxmlformats.org/officeDocument/2006/relationships/image" Target="../media/image3.jpg"/><Relationship Id="rId6" Type="http://schemas.openxmlformats.org/officeDocument/2006/relationships/image" Target="../media/image2.jpg"/><Relationship Id="rId7" Type="http://schemas.openxmlformats.org/officeDocument/2006/relationships/image" Target="../media/image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A1A1A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oogle Shape;54;p13" id="62" name="Google Shape;6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87399" y="608862"/>
            <a:ext cx="3925776" cy="3925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A1A1A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91400" lIns="91400" spcFirstLastPara="1" rIns="91400" wrap="square" tIns="914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>
                <a:latin typeface="Bitter"/>
                <a:ea typeface="Bitter"/>
                <a:cs typeface="Bitter"/>
                <a:sym typeface="Bitter"/>
              </a:rPr>
              <a:t>a body in the world = “misfitting*”</a:t>
            </a:r>
            <a:endParaRPr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114" name="Google Shape;114;p25"/>
          <p:cNvSpPr txBox="1"/>
          <p:nvPr/>
        </p:nvSpPr>
        <p:spPr>
          <a:xfrm>
            <a:off x="4543425" y="3943350"/>
            <a:ext cx="3539100" cy="3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2CD12"/>
              </a:buClr>
              <a:buSzPts val="1400"/>
              <a:buFont typeface="Arial"/>
              <a:buNone/>
            </a:pPr>
            <a:r>
              <a:rPr i="0" lang="en" sz="1400" u="none" cap="none" strike="noStrike">
                <a:solidFill>
                  <a:srgbClr val="D2CD12"/>
                </a:solidFill>
                <a:latin typeface="Bitter"/>
                <a:ea typeface="Bitter"/>
                <a:cs typeface="Bitter"/>
                <a:sym typeface="Bitter"/>
              </a:rPr>
              <a:t>*Rosemarie Garland-Thomson</a:t>
            </a:r>
            <a:endParaRPr>
              <a:latin typeface="Bitter"/>
              <a:ea typeface="Bitter"/>
              <a:cs typeface="Bitter"/>
              <a:sym typeface="Bitter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A1A1A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oogle Shape;65;p15" id="119" name="Google Shape;11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40573" y="0"/>
            <a:ext cx="385762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cture 2" id="120" name="Google Shape;120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6152" y="1224571"/>
            <a:ext cx="3980661" cy="26943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A1A1A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oogle Shape;76;p17" id="125" name="Google Shape;125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6819" y="412849"/>
            <a:ext cx="2422628" cy="2158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77;p17" id="126" name="Google Shape;126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41057" y="680650"/>
            <a:ext cx="2715889" cy="13322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78;p17" id="127" name="Google Shape;127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83049" y="2854799"/>
            <a:ext cx="3254275" cy="18668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79;p17" id="128" name="Google Shape;128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97402" y="2303950"/>
            <a:ext cx="3124374" cy="2158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oogle Shape;77;p17" id="133" name="Google Shape;133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1982" y="339050"/>
            <a:ext cx="2715889" cy="1332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3675" y="339050"/>
            <a:ext cx="3125775" cy="2232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16100" y="2152850"/>
            <a:ext cx="3720025" cy="248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A1A1A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9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91400" lIns="91400" spcFirstLastPara="1" rIns="91400" wrap="square" tIns="914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n" sz="2900">
                <a:latin typeface="Bitter"/>
                <a:ea typeface="Bitter"/>
                <a:cs typeface="Bitter"/>
                <a:sym typeface="Bitter"/>
              </a:rPr>
              <a:t>replacement parts for the things that matter</a:t>
            </a:r>
            <a:endParaRPr>
              <a:latin typeface="Bitter"/>
              <a:ea typeface="Bitter"/>
              <a:cs typeface="Bitter"/>
              <a:sym typeface="Bitter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A1A1A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91400" lIns="91400" spcFirstLastPara="1" rIns="91400" wrap="square" tIns="914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n" sz="2900">
                <a:latin typeface="Bitter"/>
                <a:ea typeface="Bitter"/>
                <a:cs typeface="Bitter"/>
                <a:sym typeface="Bitter"/>
              </a:rPr>
              <a:t>the human experience of getting help</a:t>
            </a:r>
            <a:endParaRPr>
              <a:latin typeface="Bitter"/>
              <a:ea typeface="Bitter"/>
              <a:cs typeface="Bitter"/>
              <a:sym typeface="Bitter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A1A1A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1"/>
          <p:cNvSpPr txBox="1"/>
          <p:nvPr>
            <p:ph type="title"/>
          </p:nvPr>
        </p:nvSpPr>
        <p:spPr>
          <a:xfrm>
            <a:off x="826813" y="2113716"/>
            <a:ext cx="7490400" cy="9162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91400" lIns="91400" spcFirstLastPara="1" rIns="91400" wrap="square" tIns="914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n" sz="2900">
                <a:latin typeface="Bitter"/>
                <a:ea typeface="Bitter"/>
                <a:cs typeface="Bitter"/>
                <a:sym typeface="Bitter"/>
              </a:rPr>
              <a:t>limb, chair, room, </a:t>
            </a:r>
            <a:r>
              <a:rPr b="1" lang="en" sz="2900">
                <a:latin typeface="Bitter"/>
                <a:ea typeface="Bitter"/>
                <a:cs typeface="Bitter"/>
                <a:sym typeface="Bitter"/>
              </a:rPr>
              <a:t>street</a:t>
            </a:r>
            <a:r>
              <a:rPr lang="en" sz="2900">
                <a:latin typeface="Bitter"/>
                <a:ea typeface="Bitter"/>
                <a:cs typeface="Bitter"/>
                <a:sym typeface="Bitter"/>
              </a:rPr>
              <a:t>, clock</a:t>
            </a:r>
            <a:endParaRPr>
              <a:latin typeface="Bitter"/>
              <a:ea typeface="Bitter"/>
              <a:cs typeface="Bitter"/>
              <a:sym typeface="Bitter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15900"/>
            <a:ext cx="9144001" cy="6100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A1A1A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oogle Shape;89;p19" id="160" name="Google Shape;160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1512" y="152400"/>
            <a:ext cx="8601331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275" y="152400"/>
            <a:ext cx="725805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A1A1A"/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91400" lIns="91400" spcFirstLastPara="1" rIns="91400" wrap="square" tIns="914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n" sz="2900">
                <a:latin typeface="Bitter"/>
                <a:ea typeface="Bitter"/>
                <a:cs typeface="Bitter"/>
                <a:sym typeface="Bitter"/>
              </a:rPr>
              <a:t>design + disability?</a:t>
            </a:r>
            <a:endParaRPr>
              <a:latin typeface="Bitter"/>
              <a:ea typeface="Bitter"/>
              <a:cs typeface="Bitter"/>
              <a:sym typeface="Bitter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A1A1A"/>
        </a:solid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teve saling.jpg" id="170" name="Google Shape;170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0513" y="0"/>
            <a:ext cx="772297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3125" y="279138"/>
            <a:ext cx="9290225" cy="458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21825"/>
            <a:ext cx="9255450" cy="616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1075" y="152400"/>
            <a:ext cx="2719065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625" y="719600"/>
            <a:ext cx="5326274" cy="3550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5613" y="635125"/>
            <a:ext cx="9375224" cy="387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sz="3600"/>
          </a:p>
        </p:txBody>
      </p:sp>
      <p:pic>
        <p:nvPicPr>
          <p:cNvPr descr="dementia village.jpg" id="202" name="Google Shape;202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55580" y="-566187"/>
            <a:ext cx="10255161" cy="68270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3025" y="0"/>
            <a:ext cx="6023842" cy="5241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A1A1A"/>
        </a:solid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4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91400" lIns="91400" spcFirstLastPara="1" rIns="91400" wrap="square" tIns="914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n" sz="2900">
                <a:latin typeface="Bitter"/>
                <a:ea typeface="Bitter"/>
                <a:cs typeface="Bitter"/>
                <a:sym typeface="Bitter"/>
              </a:rPr>
              <a:t>the desirability of assistance: everywhere</a:t>
            </a:r>
            <a:endParaRPr>
              <a:latin typeface="Bitter"/>
              <a:ea typeface="Bitter"/>
              <a:cs typeface="Bitter"/>
              <a:sym typeface="Bitter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A1A1A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91400" lIns="91400" spcFirstLastPara="1" rIns="91400" wrap="square" tIns="914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n" sz="2900">
                <a:latin typeface="Bitter"/>
                <a:ea typeface="Bitter"/>
                <a:cs typeface="Bitter"/>
                <a:sym typeface="Bitter"/>
              </a:rPr>
              <a:t>a future with help in it.</a:t>
            </a:r>
            <a:endParaRPr>
              <a:latin typeface="Bitter"/>
              <a:ea typeface="Bitter"/>
              <a:cs typeface="Bitter"/>
              <a:sym typeface="Bitte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A1A1A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ebionic-hand-in-use-880x586-opt.jpg" id="72" name="Google Shape;72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8945" y="552841"/>
            <a:ext cx="6311782" cy="42030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A1A1A"/>
        </a:solid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oogle Shape;54;p13" id="222" name="Google Shape;222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87399" y="608862"/>
            <a:ext cx="3925776" cy="3925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77" name="Google Shape;7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16107" y="812951"/>
            <a:ext cx="3324538" cy="33245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78" name="Google Shape;78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6997" y="829919"/>
            <a:ext cx="2586501" cy="32906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g_11259200_2r_1.jpg" id="79" name="Google Shape;79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77248" y="808345"/>
            <a:ext cx="3333752" cy="3333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A1A1A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91400" lIns="91400" spcFirstLastPara="1" rIns="91400" wrap="square" tIns="914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n" sz="2900">
                <a:latin typeface="Bitter"/>
                <a:ea typeface="Bitter"/>
                <a:cs typeface="Bitter"/>
                <a:sym typeface="Bitter"/>
              </a:rPr>
              <a:t>the human experience of getting help</a:t>
            </a:r>
            <a:endParaRPr>
              <a:latin typeface="Bitter"/>
              <a:ea typeface="Bitter"/>
              <a:cs typeface="Bitter"/>
              <a:sym typeface="Bitter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A1A1A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91400" lIns="91400" spcFirstLastPara="1" rIns="91400" wrap="square" tIns="914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n" sz="2900">
                <a:latin typeface="Bitter"/>
                <a:ea typeface="Bitter"/>
                <a:cs typeface="Bitter"/>
                <a:sym typeface="Bitter"/>
              </a:rPr>
              <a:t>the desirability of assistance: everywhere</a:t>
            </a:r>
            <a:endParaRPr>
              <a:latin typeface="Bitter"/>
              <a:ea typeface="Bitter"/>
              <a:cs typeface="Bitter"/>
              <a:sym typeface="Bitter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A1A1A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kNZwL521VdiZvghZUglilKwG-U9gJ477EF3NFJtqkqZUlmH_Ds-QjyQjvxJf_jGIa2QS5HX5XbSXd0_K4KN57NljSF0R-FXUPzi3jwMrNOhLrnFioSRpA3KtJXJrEZOvFU5LC75vDc.jpg" id="94" name="Google Shape;94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6551" y="1415335"/>
            <a:ext cx="1340938" cy="19277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uffey.jpg" id="95" name="Google Shape;95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38467" y="1855375"/>
            <a:ext cx="1340939" cy="20074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amraie.jpg" id="96" name="Google Shape;96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40382" y="1375480"/>
            <a:ext cx="1405242" cy="20074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ills.jpg" id="97" name="Google Shape;97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06600" y="1790494"/>
            <a:ext cx="1405241" cy="21372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irdi.jpg" id="98" name="Google Shape;98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164076" y="1322776"/>
            <a:ext cx="1405250" cy="21128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A1A1A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oogle Shape;54;p13" id="103" name="Google Shape;103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87399" y="608862"/>
            <a:ext cx="3925776" cy="3925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A1A1A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4"/>
          <p:cNvSpPr txBox="1"/>
          <p:nvPr>
            <p:ph type="title"/>
          </p:nvPr>
        </p:nvSpPr>
        <p:spPr>
          <a:xfrm>
            <a:off x="826813" y="2113716"/>
            <a:ext cx="7490400" cy="9162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91400" lIns="91400" spcFirstLastPara="1" rIns="91400" wrap="square" tIns="914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n" sz="2900">
                <a:latin typeface="Bitter"/>
                <a:ea typeface="Bitter"/>
                <a:cs typeface="Bitter"/>
                <a:sym typeface="Bitter"/>
              </a:rPr>
              <a:t>limb, chair, room, street, clock</a:t>
            </a:r>
            <a:endParaRPr>
              <a:latin typeface="Bitter"/>
              <a:ea typeface="Bitter"/>
              <a:cs typeface="Bitter"/>
              <a:sym typeface="Bitter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